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mpact" panose="020B0806030902050204" pitchFamily="34" charset="0"/>
      <p:regular r:id="rId19"/>
    </p:embeddedFont>
    <p:embeddedFont>
      <p:font typeface="Nunito Semi Bold" panose="020B0604020202020204" charset="-52"/>
      <p:regular r:id="rId20"/>
    </p:embeddedFont>
    <p:embeddedFont>
      <p:font typeface="PT Sans" panose="020B0503020203020204" pitchFamily="34" charset="-52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2E"/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4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19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88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www.wikipedia.org/" TargetMode="External"/><Relationship Id="rId4" Type="http://schemas.openxmlformats.org/officeDocument/2006/relationships/hyperlink" Target="https://blog.skillfactory.r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37724" y="4308277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264636-22C0-47A7-9989-CAD9081D84F8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261258" y="277295"/>
            <a:ext cx="3580759" cy="12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2800" dirty="0">
                <a:solidFill>
                  <a:srgbClr val="FFFFFF"/>
                </a:solidFill>
                <a:latin typeface="Impact" panose="020B0806030902050204" pitchFamily="34" charset="0"/>
                <a:ea typeface="Nunito Semi Bold" pitchFamily="34" charset="-122"/>
                <a:cs typeface="Nunito Semi Bold" pitchFamily="34" charset="-120"/>
              </a:rPr>
              <a:t>Разработал: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ru-RU" sz="2800" dirty="0">
                <a:solidFill>
                  <a:srgbClr val="FFFFFF"/>
                </a:solidFill>
                <a:latin typeface="Impact" panose="020B0806030902050204" pitchFamily="34" charset="0"/>
              </a:rPr>
              <a:t>Мартин Шикута</a:t>
            </a:r>
            <a:r>
              <a:rPr lang="en-US" sz="2800" dirty="0">
                <a:solidFill>
                  <a:srgbClr val="FFFFFF"/>
                </a:solidFill>
                <a:latin typeface="Impact" panose="020B0806030902050204" pitchFamily="34" charset="0"/>
              </a:rPr>
              <a:t> </a:t>
            </a:r>
            <a:endParaRPr lang="en-US" sz="2800" dirty="0">
              <a:latin typeface="Impact" panose="020B0806030902050204" pitchFamily="34" charset="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45A847B-D751-493A-833E-C2F8B0D01043}"/>
              </a:ext>
            </a:extLst>
          </p:cNvPr>
          <p:cNvSpPr/>
          <p:nvPr/>
        </p:nvSpPr>
        <p:spPr>
          <a:xfrm>
            <a:off x="4229978" y="3544050"/>
            <a:ext cx="6170443" cy="1528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600" dirty="0">
                <a:solidFill>
                  <a:srgbClr val="FFFFFF"/>
                </a:solidFill>
                <a:latin typeface="Impact" panose="020B0806030902050204" pitchFamily="34" charset="0"/>
                <a:ea typeface="Nunito Semi Bold" pitchFamily="34" charset="-122"/>
                <a:cs typeface="Nunito Semi Bold" pitchFamily="34" charset="-120"/>
              </a:rPr>
              <a:t>Game </a:t>
            </a:r>
            <a:r>
              <a:rPr lang="ru-RU" sz="6600" dirty="0">
                <a:solidFill>
                  <a:srgbClr val="FFFFFF"/>
                </a:solidFill>
                <a:latin typeface="Impact" panose="020B0806030902050204" pitchFamily="34" charset="0"/>
                <a:ea typeface="Nunito Semi Bold" pitchFamily="34" charset="-122"/>
                <a:cs typeface="Nunito Semi Bold" pitchFamily="34" charset="-120"/>
              </a:rPr>
              <a:t>- дизайн</a:t>
            </a:r>
            <a:endParaRPr lang="en-US" sz="66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0995"/>
            <a:ext cx="72666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Продвижение и маркетинг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73762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293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Трейлер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8941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Видео ролик, представляющий игру, ее геймплей, персонажей, историю.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473881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293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Социальные сети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789533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Реклама в социальных сетях, взаимодействие с сообществом, публикация новостей и объявлений.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473762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293995"/>
            <a:ext cx="29169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Рекламные кампании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789533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Баннеры, видеореклама, контекстная реклама, партнерства с другими игровыми компаниями.</a:t>
            </a:r>
            <a:endParaRPr lang="en-US" sz="18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AA17C55-0454-46F0-BA0D-E1680CE53BAC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737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Заключение и перспективы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4074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Игровой дизайн - это динамично развивающаяся сфера, и ее будущее обещает множество увлекательных изменений. Новые технологии, расширенная реальность, искусственный интеллект и инновационные подходы к геймплею будут играть ключевую роль в формировании игр будущего.</a:t>
            </a:r>
            <a:endParaRPr lang="en-US" sz="18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E1249EF-A378-4235-999F-375A1FADBC89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38153" y="1335962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https://stock.adobe.com</a:t>
            </a:r>
            <a:r>
              <a:rPr lang="ru-RU" dirty="0">
                <a:solidFill>
                  <a:schemeClr val="bg1"/>
                </a:solidFill>
              </a:rPr>
              <a:t> (дата доступа 15.10.2024)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https://blog.skillfactory.ru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дата доступа 15.10.2024)</a:t>
            </a:r>
          </a:p>
          <a:p>
            <a:pPr>
              <a:lnSpc>
                <a:spcPts val="3000"/>
              </a:lnSpc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https://www.wikipedia.org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дата доступа 15.10.2024)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E1249EF-A378-4235-999F-375A1FADBC89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33E08-2315-4CF2-A07F-A4B5502C9FDD}"/>
              </a:ext>
            </a:extLst>
          </p:cNvPr>
          <p:cNvSpPr txBox="1"/>
          <p:nvPr/>
        </p:nvSpPr>
        <p:spPr>
          <a:xfrm>
            <a:off x="3995697" y="535880"/>
            <a:ext cx="73152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ru-RU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Список использованных источников:</a:t>
            </a:r>
          </a:p>
        </p:txBody>
      </p:sp>
    </p:spTree>
    <p:extLst>
      <p:ext uri="{BB962C8B-B14F-4D97-AF65-F5344CB8AC3E}">
        <p14:creationId xmlns:p14="http://schemas.microsoft.com/office/powerpoint/2010/main" val="2963784990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06203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Введение в игровой дизайн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308277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Игровой дизайн – это многогранная дисциплина, охватывающая множество аспектов создания игр, от разработки концепции до реализации продукта. Он включает в себя творческие, технические и бизнес-компоненты, позволяя превратить идеи в захватывающие игровые миры.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069482166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6400" y="1061442"/>
            <a:ext cx="6075640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Основные элементы игры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6400" y="2216587"/>
            <a:ext cx="466963" cy="466963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1895" y="2303502"/>
            <a:ext cx="17585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00889" y="221658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Механика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00889" y="2646164"/>
            <a:ext cx="3067407" cy="1991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Механика - это набор правил, определяющих взаимодействие игрока с игрой. Это могут быть системы управления, физика, действия, бои, экономика, головоломки, и др.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823" y="2216587"/>
            <a:ext cx="466963" cy="466963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1317" y="2303502"/>
            <a:ext cx="17585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350312" y="221658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Контент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350312" y="2646164"/>
            <a:ext cx="3067407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Это все, с чем взаимодействует игрок: уровни, персонажи, предметы, миссии, сюжетные линии, локации.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6400" y="5078849"/>
            <a:ext cx="466963" cy="466963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1895" y="5165765"/>
            <a:ext cx="17585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00889" y="5078849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Аспекты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00889" y="5508427"/>
            <a:ext cx="3067407" cy="1659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Это базовые составляющие игры, которые определяют её жанр и стиль: жанр (RPG, шутер, стратегия), уровень сложности, целевая аудитория, и др.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5823" y="5078849"/>
            <a:ext cx="466963" cy="466963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1317" y="5165765"/>
            <a:ext cx="17585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5350312" y="5078849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Технологии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5350312" y="5508427"/>
            <a:ext cx="3067407" cy="1659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Инструменты, используемые для создания игры: игровой движок, языки программирования, инструменты 3D-моделирования, анимации, звуковой дизайн.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6E6E8C4-936A-4471-A770-DBBEAC47D266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191"/>
            <a:ext cx="81068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Геймплей и игровая механика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Игровой цикл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Игровой цикл - это последовательность действий, выполняемых игроком, чтобы достичь цели. Например, в RPG: изучение, выполнение квестов, прокачка персонажа.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213497"/>
            <a:ext cx="31924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Геймплейные механики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804761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Это правила, определяющие, как игрок взаимодействует с игрой: стрельба, прыжки, сбор ресурсов, взаимодействие с объектами, решение головоломок.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Игровая динамика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804761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Это то, как игровые механики влияют на игровой процесс: баланс сложности, напряжение, удовлетворение от достижения цели, затягиваемость.</a:t>
            </a:r>
            <a:endParaRPr lang="en-US" sz="18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6FCBC0-511A-4130-8E4C-83AF661A96D8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6991" y="539829"/>
            <a:ext cx="5348168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Сюжет и повествование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1" y="1411486"/>
            <a:ext cx="981432" cy="15704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2864" y="1607701"/>
            <a:ext cx="23094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Завязка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62864" y="2014180"/>
            <a:ext cx="649414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Введение в сюжет, представление основных персонажей, зарождение конфликта.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1" y="2981920"/>
            <a:ext cx="981432" cy="15704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2864" y="3178135"/>
            <a:ext cx="23094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Развитие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962864" y="3584615"/>
            <a:ext cx="649414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Прогресс действия, развитие конфликта, нарастание напряжения, введение новых персонажей, открытие новых элементов сюжета.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91" y="4552355"/>
            <a:ext cx="981432" cy="15704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2864" y="4748570"/>
            <a:ext cx="23094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Кульминация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962864" y="5155049"/>
            <a:ext cx="649414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Пик действия, встреча героя с главной преградой, решающая битва или дилемма.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1" y="6122789"/>
            <a:ext cx="981432" cy="157043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2864" y="6319004"/>
            <a:ext cx="23094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Развязка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962864" y="6725483"/>
            <a:ext cx="649414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Решение конфликта, финал, результат действий героя, заключение истории, оставшиеся вопросы.</a:t>
            </a:r>
            <a:endParaRPr lang="en-US" sz="15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8D39571-2E04-4D1D-AE23-B138F98A91B6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-9580"/>
            <a:ext cx="5486400" cy="8233053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9143" y="861060"/>
            <a:ext cx="684264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Визуальный стиль и дизайн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9143" y="1824276"/>
            <a:ext cx="3704511" cy="2663666"/>
          </a:xfrm>
          <a:prstGeom prst="roundRect">
            <a:avLst>
              <a:gd name="adj" fmla="val 1221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8815" y="2063948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Графика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8815" y="2512933"/>
            <a:ext cx="3225165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Качество графики, стиль (реалистичный, мультяшный, пиксельный, и др.), атмосфера (темная, яркая, мрачная, и др.).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466" y="1824276"/>
            <a:ext cx="3704511" cy="2663666"/>
          </a:xfrm>
          <a:prstGeom prst="roundRect">
            <a:avLst>
              <a:gd name="adj" fmla="val 1221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0139" y="2063948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Интерфейс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920139" y="2512933"/>
            <a:ext cx="3225165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Дизайн меню, панелей инвентаря, карты, взаимодействие с игровым миром, удобство управления, эргономика.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9143" y="4704755"/>
            <a:ext cx="3704511" cy="2663666"/>
          </a:xfrm>
          <a:prstGeom prst="roundRect">
            <a:avLst>
              <a:gd name="adj" fmla="val 1221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8815" y="4944428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Визуальный стиль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8815" y="5393412"/>
            <a:ext cx="3225165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Общая эстетика игры: цветовая палитра, стилистика и детализация персонажей, окружающей среды, анимации, освещение.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466" y="4704755"/>
            <a:ext cx="3704511" cy="2663666"/>
          </a:xfrm>
          <a:prstGeom prst="roundRect">
            <a:avLst>
              <a:gd name="adj" fmla="val 1221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20139" y="4944428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Игровой мир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920139" y="5393412"/>
            <a:ext cx="3225165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Дизайн локации, архитектура, ландшафт, детализация окружения, атмосферные эффекты, создание погружения в игровой мир.</a:t>
            </a:r>
            <a:endParaRPr lang="en-US" sz="17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D1CF3E-E9E5-40CE-BA38-EAAC3A7A17FA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664" y="791408"/>
            <a:ext cx="5709761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ru-RU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Звуковые эффекты с анимацией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84394" y="1780342"/>
            <a:ext cx="30480" cy="5657850"/>
          </a:xfrm>
          <a:prstGeom prst="roundRect">
            <a:avLst>
              <a:gd name="adj" fmla="val 1095867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819662" y="2266117"/>
            <a:ext cx="779264" cy="30480"/>
          </a:xfrm>
          <a:prstGeom prst="roundRect">
            <a:avLst>
              <a:gd name="adj" fmla="val 1095867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349127" y="2030849"/>
            <a:ext cx="501015" cy="50101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505337" y="2124194"/>
            <a:ext cx="18859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24311" y="2002988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Музыка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24311" y="2463998"/>
            <a:ext cx="602682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17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Саундтрек игры, создание атмосферы, подчеркивание событий, влияние на эмоции, стиль (классический, электронный, игровой).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19662" y="4463772"/>
            <a:ext cx="779264" cy="30480"/>
          </a:xfrm>
          <a:prstGeom prst="roundRect">
            <a:avLst>
              <a:gd name="adj" fmla="val 1095867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6349127" y="4228505"/>
            <a:ext cx="501015" cy="50101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6505337" y="4321850"/>
            <a:ext cx="18859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24311" y="4200644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Звуковые эффекты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24311" y="4661654"/>
            <a:ext cx="602682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17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Звуки действий, объектов, окружения, погружение, усиление эмоций.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19662" y="6305193"/>
            <a:ext cx="779264" cy="30480"/>
          </a:xfrm>
          <a:prstGeom prst="roundRect">
            <a:avLst>
              <a:gd name="adj" fmla="val 1095867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6349127" y="6069925"/>
            <a:ext cx="501015" cy="50101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6505337" y="6163270"/>
            <a:ext cx="18859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24311" y="6042065"/>
            <a:ext cx="296751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Голосовое озвучивание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24311" y="6503075"/>
            <a:ext cx="602682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17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Диалоги, комментарии, звуки персонажей, создание характера и эмоциональная окраска.</a:t>
            </a:r>
            <a:endParaRPr lang="en-US" sz="17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F2D39B8-7EC1-4677-84ED-58F3AE9B6741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45344" y="8548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Тестирование и Балансировка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45344" y="2621875"/>
            <a:ext cx="7468553" cy="4752737"/>
          </a:xfrm>
          <a:prstGeom prst="roundRect">
            <a:avLst>
              <a:gd name="adj" fmla="val 75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845344" y="2629495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092279" y="278070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Игровой Баланс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22746" y="2780705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Создание привлекательной и справедливой игры.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080986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1092279" y="423219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Тестирование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22746" y="4232196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Поиск ошибок, оценка процессов и оптимизация динамики.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5532477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092279" y="568368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Балансировка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5683687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Настройка игровых механик и контента для достижения оптимального баланса.</a:t>
            </a:r>
            <a:endParaRPr lang="en-US" sz="18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4256921-0F61-4DAB-B86B-8F1A0358EBDB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1049536"/>
            <a:ext cx="7585710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Монетизация и бизнес-модель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805" y="2015728"/>
            <a:ext cx="543878" cy="543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7805" y="2777133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Фримиум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47805" y="3227546"/>
            <a:ext cx="3647480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Бесплатная игра с возможностью покупки дополнительного контента или преимуществ.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516" y="2015728"/>
            <a:ext cx="543878" cy="543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1516" y="2777133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Premium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21516" y="3227546"/>
            <a:ext cx="3647480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Игра с платной подпиской или разовой покупкой, предоставляющей полный доступ к контенту.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805" y="4924187"/>
            <a:ext cx="543878" cy="543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7805" y="5685592"/>
            <a:ext cx="3012162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Внутриигровые покупки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47805" y="6136005"/>
            <a:ext cx="3647480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Продукты и услуги, которые игрок может приобрести внутри игры для улучшения игрового опыта.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1516" y="4924187"/>
            <a:ext cx="543878" cy="5438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1516" y="5685592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Реклама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21516" y="6136005"/>
            <a:ext cx="364748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Показ рекламы в игре для получения дохода от просмотра.</a:t>
            </a:r>
            <a:endParaRPr lang="en-US" sz="17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C0CB55-9F40-4EDC-8739-8F7ACE8EB41E}"/>
              </a:ext>
            </a:extLst>
          </p:cNvPr>
          <p:cNvSpPr/>
          <p:nvPr/>
        </p:nvSpPr>
        <p:spPr>
          <a:xfrm>
            <a:off x="12659348" y="7616531"/>
            <a:ext cx="1936314" cy="568619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291738-8807-4FA2-8D94-F9E37EB5215A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691</Words>
  <Application>Microsoft Office PowerPoint</Application>
  <PresentationFormat>Произвольный</PresentationFormat>
  <Paragraphs>94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Impact</vt:lpstr>
      <vt:lpstr>Arial</vt:lpstr>
      <vt:lpstr>PT Sans</vt:lpstr>
      <vt:lpstr>Calibri</vt:lpstr>
      <vt:lpstr>Nunito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Fezzz k</cp:lastModifiedBy>
  <cp:revision>6</cp:revision>
  <dcterms:created xsi:type="dcterms:W3CDTF">2024-09-29T10:28:38Z</dcterms:created>
  <dcterms:modified xsi:type="dcterms:W3CDTF">2024-10-17T08:22:50Z</dcterms:modified>
</cp:coreProperties>
</file>